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1"/>
  </p:notesMasterIdLst>
  <p:sldIdLst>
    <p:sldId id="2076137130" r:id="rId2"/>
    <p:sldId id="301" r:id="rId3"/>
    <p:sldId id="258" r:id="rId4"/>
    <p:sldId id="260" r:id="rId5"/>
    <p:sldId id="362" r:id="rId6"/>
    <p:sldId id="2076137131" r:id="rId7"/>
    <p:sldId id="366" r:id="rId8"/>
    <p:sldId id="2076137124" r:id="rId9"/>
    <p:sldId id="2076137129" r:id="rId10"/>
    <p:sldId id="303" r:id="rId11"/>
    <p:sldId id="5035" r:id="rId12"/>
    <p:sldId id="4953" r:id="rId13"/>
    <p:sldId id="2076137137" r:id="rId14"/>
    <p:sldId id="2076137139" r:id="rId15"/>
    <p:sldId id="2076137138" r:id="rId16"/>
    <p:sldId id="2076137136" r:id="rId17"/>
    <p:sldId id="2076137135" r:id="rId18"/>
    <p:sldId id="2076137141" r:id="rId19"/>
    <p:sldId id="2076137142" r:id="rId20"/>
    <p:sldId id="4969" r:id="rId21"/>
    <p:sldId id="4955" r:id="rId22"/>
    <p:sldId id="4956" r:id="rId23"/>
    <p:sldId id="4970" r:id="rId24"/>
    <p:sldId id="4968" r:id="rId25"/>
    <p:sldId id="2076137143" r:id="rId26"/>
    <p:sldId id="2076137144" r:id="rId27"/>
    <p:sldId id="2076137145" r:id="rId28"/>
    <p:sldId id="2076137146" r:id="rId29"/>
    <p:sldId id="4960" r:id="rId30"/>
    <p:sldId id="4959" r:id="rId31"/>
    <p:sldId id="2076137132" r:id="rId32"/>
    <p:sldId id="2076137133" r:id="rId33"/>
    <p:sldId id="2076137134" r:id="rId34"/>
    <p:sldId id="2076137140" r:id="rId35"/>
    <p:sldId id="4926" r:id="rId36"/>
    <p:sldId id="4928" r:id="rId37"/>
    <p:sldId id="4929" r:id="rId38"/>
    <p:sldId id="4930" r:id="rId39"/>
    <p:sldId id="4931" r:id="rId40"/>
    <p:sldId id="4932" r:id="rId41"/>
    <p:sldId id="4933" r:id="rId42"/>
    <p:sldId id="5027" r:id="rId43"/>
    <p:sldId id="4992" r:id="rId44"/>
    <p:sldId id="4993" r:id="rId45"/>
    <p:sldId id="4994" r:id="rId46"/>
    <p:sldId id="4995" r:id="rId47"/>
    <p:sldId id="4996" r:id="rId48"/>
    <p:sldId id="4997" r:id="rId49"/>
    <p:sldId id="4998" r:id="rId50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DE5BB260-CE42-4024-B731-9A9A3BB5636E}">
          <p14:sldIdLst>
            <p14:sldId id="2076137130"/>
            <p14:sldId id="301"/>
            <p14:sldId id="258"/>
            <p14:sldId id="260"/>
            <p14:sldId id="362"/>
            <p14:sldId id="2076137131"/>
            <p14:sldId id="366"/>
            <p14:sldId id="2076137124"/>
            <p14:sldId id="2076137129"/>
            <p14:sldId id="303"/>
          </p14:sldIdLst>
        </p14:section>
        <p14:section name="DAY 1" id="{53B3C7C3-4ADF-4046-B477-9F8F4D7B9720}">
          <p14:sldIdLst>
            <p14:sldId id="5035"/>
            <p14:sldId id="4953"/>
            <p14:sldId id="2076137137"/>
            <p14:sldId id="2076137139"/>
            <p14:sldId id="2076137138"/>
            <p14:sldId id="2076137136"/>
            <p14:sldId id="2076137135"/>
            <p14:sldId id="2076137141"/>
            <p14:sldId id="2076137142"/>
            <p14:sldId id="4969"/>
            <p14:sldId id="4955"/>
            <p14:sldId id="4956"/>
            <p14:sldId id="4970"/>
            <p14:sldId id="4968"/>
            <p14:sldId id="2076137143"/>
            <p14:sldId id="2076137144"/>
            <p14:sldId id="2076137145"/>
            <p14:sldId id="2076137146"/>
          </p14:sldIdLst>
        </p14:section>
        <p14:section name="DAY 2" id="{65B9012F-2D0B-4648-A424-2E2CD0B3D7EF}">
          <p14:sldIdLst>
            <p14:sldId id="4960"/>
            <p14:sldId id="4959"/>
            <p14:sldId id="2076137132"/>
            <p14:sldId id="2076137133"/>
            <p14:sldId id="2076137134"/>
            <p14:sldId id="2076137140"/>
          </p14:sldIdLst>
        </p14:section>
        <p14:section name="EXAM PREP" id="{DC6E271A-6F19-4C08-BC8F-D9AC4521F3E2}">
          <p14:sldIdLst>
            <p14:sldId id="4926"/>
            <p14:sldId id="4928"/>
            <p14:sldId id="4929"/>
            <p14:sldId id="4930"/>
            <p14:sldId id="4931"/>
            <p14:sldId id="4932"/>
            <p14:sldId id="4933"/>
            <p14:sldId id="5027"/>
            <p14:sldId id="4992"/>
            <p14:sldId id="4993"/>
            <p14:sldId id="4994"/>
            <p14:sldId id="4995"/>
            <p14:sldId id="4996"/>
            <p14:sldId id="4997"/>
            <p14:sldId id="499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C"/>
    <a:srgbClr val="0072C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6159" autoAdjust="0"/>
    <p:restoredTop sz="95256" autoAdjust="0"/>
  </p:normalViewPr>
  <p:slideViewPr>
    <p:cSldViewPr snapToGrid="0" snapToObjects="1">
      <p:cViewPr varScale="1">
        <p:scale>
          <a:sx n="151" d="100"/>
          <a:sy n="151" d="100"/>
        </p:scale>
        <p:origin x="444" y="138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2FBFE4-0F8A-4B15-A914-6F6D88F104DE}" type="datetimeFigureOut">
              <a:rPr lang="en-US" smtClean="0"/>
              <a:t>7/26/2021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860080-FF45-4578-B45A-019103E554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7154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0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4848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3660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1525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0825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2211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5000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5E3EC92-0BF8-B04C-BDA1-D36DC16EC2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36832" y="1597819"/>
            <a:ext cx="4975394" cy="110251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Lesson #: Lesson Name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36831" y="2788538"/>
            <a:ext cx="4975395" cy="1314450"/>
          </a:xfrm>
        </p:spPr>
        <p:txBody>
          <a:bodyPr>
            <a:normAutofit/>
          </a:bodyPr>
          <a:lstStyle>
            <a:lvl1pPr marL="685800" indent="-630936" algn="l">
              <a:buNone/>
              <a:tabLst>
                <a:tab pos="574675" algn="l"/>
              </a:tabLst>
              <a:defRPr sz="2800" b="0" baseline="0">
                <a:solidFill>
                  <a:srgbClr val="0000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#.# 	Learning objective or      Sub-lesson Title</a:t>
            </a:r>
          </a:p>
        </p:txBody>
      </p:sp>
    </p:spTree>
    <p:extLst>
      <p:ext uri="{BB962C8B-B14F-4D97-AF65-F5344CB8AC3E}">
        <p14:creationId xmlns:p14="http://schemas.microsoft.com/office/powerpoint/2010/main" val="31282576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3823434-19E5-7244-957A-48409271A87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8620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6839712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427779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70CCCA5-FF07-3E49-BCA2-619E38AACDE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78831"/>
            <a:ext cx="7552944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46140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7344" y="946356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03941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Images or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A56CC22-FD07-7A4D-847A-EADD8CC5182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78830"/>
            <a:ext cx="7556938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061837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Gray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1161795-AF74-6141-B77F-64153FAB4A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4371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483181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0254D4-82EE-7743-8DC5-A96F5C67993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144371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1512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9A03A33-EFE2-8C43-836B-41753232C69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805778" y="1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14537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463373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DCE74C-60B9-4019-9C53-715EEF88741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2201" y="66612"/>
            <a:ext cx="7180952" cy="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5178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0">
            <a:alphaModFix amt="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8B0A6C-EF38-9441-ADBF-8FE45FA6C46E}" type="datetimeFigureOut">
              <a:rPr lang="en-US" smtClean="0"/>
              <a:t>7/26/2021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032D76-6BE4-154B-A130-37D069E4235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 userDrawn="1"/>
        </p:nvSpPr>
        <p:spPr>
          <a:xfrm>
            <a:off x="457200" y="210636"/>
            <a:ext cx="8229600" cy="560552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Click to edit Master title style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E342F8D-E76A-4F87-BED0-4C2AD29540F4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981524" y="0"/>
            <a:ext cx="7180952" cy="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476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6" r:id="rId5"/>
    <p:sldLayoutId id="2147483657" r:id="rId6"/>
    <p:sldLayoutId id="2147483655" r:id="rId7"/>
    <p:sldLayoutId id="2147483658" r:id="rId8"/>
  </p:sldLayoutIdLst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tif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1.png"/><Relationship Id="rId5" Type="http://schemas.openxmlformats.org/officeDocument/2006/relationships/image" Target="../media/image50.jpeg"/><Relationship Id="rId4" Type="http://schemas.openxmlformats.org/officeDocument/2006/relationships/image" Target="../media/image49.jpe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openclipart.org/detail/31807/fwd__bubble_hand_drawn-by-rejon-177666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2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34790BE-005C-42C0-81AA-F40A49A26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9F6973A-9D3A-944E-A05F-C82375044B89}"/>
              </a:ext>
            </a:extLst>
          </p:cNvPr>
          <p:cNvSpPr txBox="1">
            <a:spLocks/>
          </p:cNvSpPr>
          <p:nvPr/>
        </p:nvSpPr>
        <p:spPr>
          <a:xfrm>
            <a:off x="419519" y="1763703"/>
            <a:ext cx="8304962" cy="1616093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>
                <a:solidFill>
                  <a:schemeClr val="bg1"/>
                </a:solidFill>
              </a:rPr>
              <a:t>Exam AZ-700: Designing and Implementing Microsoft Azure Networking Solutions</a:t>
            </a:r>
            <a:br>
              <a:rPr lang="en-US" sz="3200" b="1" dirty="0">
                <a:solidFill>
                  <a:schemeClr val="bg1"/>
                </a:solidFill>
              </a:rPr>
            </a:br>
            <a:r>
              <a:rPr lang="en-US" sz="3200" b="1" dirty="0">
                <a:solidFill>
                  <a:schemeClr val="bg1"/>
                </a:solidFill>
              </a:rPr>
              <a:t>Training Course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ED6A33-CE16-4C67-B508-635E332750F7}"/>
              </a:ext>
            </a:extLst>
          </p:cNvPr>
          <p:cNvSpPr txBox="1"/>
          <p:nvPr/>
        </p:nvSpPr>
        <p:spPr>
          <a:xfrm>
            <a:off x="2286000" y="2387084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1800" b="1" dirty="0">
              <a:solidFill>
                <a:srgbClr val="000000"/>
              </a:solidFill>
              <a:latin typeface="Segoe Pro Display Semibold" panose="020B0702040504020203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6A9CDB6-D448-4882-B529-632874F279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719" y="0"/>
            <a:ext cx="7904762" cy="1571429"/>
          </a:xfrm>
          <a:prstGeom prst="rect">
            <a:avLst/>
          </a:prstGeom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431133CA-813E-4ADE-A0E1-8120130CCE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150" y="3275816"/>
            <a:ext cx="1293813" cy="1397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5B7B2676-3D8C-479F-90BC-C67896DA7C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3275816"/>
            <a:ext cx="1501775" cy="1371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277258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7639" y="1669236"/>
            <a:ext cx="6659452" cy="2578256"/>
          </a:xfrm>
        </p:spPr>
        <p:txBody>
          <a:bodyPr/>
          <a:lstStyle/>
          <a:p>
            <a:r>
              <a:rPr lang="en-US" dirty="0"/>
              <a:t>Course materials: </a:t>
            </a:r>
            <a:r>
              <a:rPr lang="en-US" b="1" dirty="0">
                <a:solidFill>
                  <a:srgbClr val="0070C0"/>
                </a:solidFill>
              </a:rPr>
              <a:t>timw.info/az700</a:t>
            </a:r>
          </a:p>
          <a:p>
            <a:r>
              <a:rPr lang="en-US" dirty="0"/>
              <a:t>Twitter: </a:t>
            </a:r>
            <a:r>
              <a:rPr lang="en-US" b="1" dirty="0">
                <a:solidFill>
                  <a:srgbClr val="0070C0"/>
                </a:solidFill>
              </a:rPr>
              <a:t>@TechTrainerTim</a:t>
            </a:r>
          </a:p>
          <a:p>
            <a:r>
              <a:rPr lang="en-US" dirty="0"/>
              <a:t>Work: </a:t>
            </a:r>
            <a:r>
              <a:rPr lang="en-US" b="1" dirty="0" err="1">
                <a:solidFill>
                  <a:srgbClr val="0070C0"/>
                </a:solidFill>
              </a:rPr>
              <a:t>timw.info</a:t>
            </a:r>
            <a:r>
              <a:rPr lang="en-US" b="1" dirty="0">
                <a:solidFill>
                  <a:srgbClr val="0070C0"/>
                </a:solidFill>
              </a:rPr>
              <a:t>/</a:t>
            </a:r>
            <a:r>
              <a:rPr lang="en-US" b="1" dirty="0" err="1">
                <a:solidFill>
                  <a:srgbClr val="0070C0"/>
                </a:solidFill>
              </a:rPr>
              <a:t>ps</a:t>
            </a:r>
            <a:endParaRPr lang="en-US" b="1" dirty="0">
              <a:solidFill>
                <a:srgbClr val="0070C0"/>
              </a:solidFill>
            </a:endParaRPr>
          </a:p>
          <a:p>
            <a:r>
              <a:rPr lang="en-US" dirty="0"/>
              <a:t>Web: </a:t>
            </a:r>
            <a:r>
              <a:rPr lang="en-US" b="1" dirty="0">
                <a:solidFill>
                  <a:srgbClr val="0070C0"/>
                </a:solidFill>
              </a:rPr>
              <a:t>TechTrainerTim.com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ADF8F4-4D10-47F1-8C07-88C7D335C7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0920" y="1581779"/>
            <a:ext cx="2575879" cy="1979942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3D69BE5-F98B-564B-A35E-584302C76D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38" y="4707653"/>
            <a:ext cx="1946938" cy="421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3696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VM Networking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93D69FB-40F5-4C27-80FC-9C1052C5A1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2185" y="798197"/>
            <a:ext cx="6819630" cy="3862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B7950C0-8FBA-B04F-95B8-B53D6914D5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846" y="4666225"/>
            <a:ext cx="1776598" cy="477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4676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Site-to-Site VPN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400F70-B5DB-4B9C-988F-A3DD78AA12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905" y="859231"/>
            <a:ext cx="7934189" cy="357768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DE470E0-D196-3C44-99F4-0CACD1BC8D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846" y="4666225"/>
            <a:ext cx="1776598" cy="477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4863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Active/Active VPN Topologies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71B65D-65CA-1B4C-B525-7E04C9149D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846" y="4666225"/>
            <a:ext cx="1776598" cy="47727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E065CB4-F8C2-3A4C-BAC7-522DAA1404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4500" y="3164962"/>
            <a:ext cx="5715000" cy="17399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47A2D89-CE36-E348-AE1A-CA11EA27B1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4500" y="943149"/>
            <a:ext cx="5715000" cy="173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237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ExpressRoute Peering Types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71B65D-65CA-1B4C-B525-7E04C9149D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846" y="4666225"/>
            <a:ext cx="1776598" cy="47727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EDF7436-9BFE-6B4A-8578-428A345DF5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156" y="777589"/>
            <a:ext cx="8455688" cy="403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9042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ExpressRoute Service Models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71B65D-65CA-1B4C-B525-7E04C9149D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846" y="4666225"/>
            <a:ext cx="1776598" cy="47727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9738EB7-049B-D44D-B6ED-FFD4C868C3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567" y="771379"/>
            <a:ext cx="8284866" cy="4073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6782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Azure Name Resolution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71B65D-65CA-1B4C-B525-7E04C9149D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846" y="4666225"/>
            <a:ext cx="1776598" cy="47727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16C5CDF-8951-ED46-A519-A9B08B274F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2374" y="719768"/>
            <a:ext cx="5973424" cy="4368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7245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Azure DNS Private Zones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71B65D-65CA-1B4C-B525-7E04C9149D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846" y="4666225"/>
            <a:ext cx="1776598" cy="47727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A34DC60-F6FD-E947-AF74-4DDBFA76A4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0" y="755999"/>
            <a:ext cx="7874000" cy="425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4379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Virtual WAN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71B65D-65CA-1B4C-B525-7E04C9149D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846" y="4666225"/>
            <a:ext cx="1776598" cy="47727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03E3C16-32E4-7443-84BA-944E838016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780" y="629147"/>
            <a:ext cx="7612439" cy="451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1582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Secured Virtual Hub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71B65D-65CA-1B4C-B525-7E04C9149D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846" y="4666225"/>
            <a:ext cx="1776598" cy="47727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240FD7D-D0E8-1746-B2B1-0BF1D83BFF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4461" y="687584"/>
            <a:ext cx="6135077" cy="4157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4604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 Warner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3164" y="1519417"/>
            <a:ext cx="6386148" cy="2466818"/>
          </a:xfrm>
        </p:spPr>
        <p:txBody>
          <a:bodyPr/>
          <a:lstStyle/>
          <a:p>
            <a:r>
              <a:rPr lang="en-US" dirty="0"/>
              <a:t>Based in Nashville, TN, US</a:t>
            </a:r>
          </a:p>
          <a:p>
            <a:pPr lvl="1"/>
            <a:r>
              <a:rPr lang="en-US" dirty="0"/>
              <a:t>Central time zone </a:t>
            </a:r>
          </a:p>
          <a:p>
            <a:r>
              <a:rPr lang="en-US" dirty="0"/>
              <a:t>MCT, MVP</a:t>
            </a:r>
          </a:p>
          <a:p>
            <a:r>
              <a:rPr lang="en-US" dirty="0"/>
              <a:t>Twitter: </a:t>
            </a:r>
            <a:r>
              <a:rPr lang="en-US" b="1" dirty="0">
                <a:solidFill>
                  <a:srgbClr val="0070C0"/>
                </a:solidFill>
              </a:rPr>
              <a:t>@TechTrainerTim</a:t>
            </a:r>
          </a:p>
          <a:p>
            <a:r>
              <a:rPr lang="en-US" dirty="0"/>
              <a:t>Badge: </a:t>
            </a:r>
            <a:r>
              <a:rPr lang="en-US" b="1" dirty="0">
                <a:solidFill>
                  <a:srgbClr val="0070C0"/>
                </a:solidFill>
              </a:rPr>
              <a:t>TechTrainerTim.com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436B25-65F8-44BF-8D8B-5573BA73B8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8218" y="1280966"/>
            <a:ext cx="3358581" cy="2581564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1026" name="Picture 2" descr="Image result for microsoft mvp logo">
            <a:extLst>
              <a:ext uri="{FF2B5EF4-FFF2-40B4-BE49-F238E27FC236}">
                <a16:creationId xmlns:a16="http://schemas.microsoft.com/office/drawing/2014/main" id="{85B2107A-E062-439D-8C3B-70BE3E8D31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256" y="1881186"/>
            <a:ext cx="828675" cy="1381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F27AA9D-F8A5-0B40-B1A5-4C207F9689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38" y="4707653"/>
            <a:ext cx="1946938" cy="421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2621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Load Balancing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F24AB5-C741-4D79-B13E-C10BE76479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942" y="670054"/>
            <a:ext cx="6086116" cy="42499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4CC5980-6B9D-9E4A-830D-C477FC76E6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846" y="4666225"/>
            <a:ext cx="1776598" cy="477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4950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VNet Peering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BA52FD-61DB-4E03-9CBE-F40FF6E76A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230" y="774791"/>
            <a:ext cx="6985540" cy="39115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933D303-9982-204C-8767-1976E8193A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846" y="4666225"/>
            <a:ext cx="1776598" cy="477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9715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Network Virtual Appliance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8B85FF-5826-4D2A-8125-69BD13339D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4059" y="653673"/>
            <a:ext cx="6675881" cy="38790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088B9C2-A4C7-3C4A-A6C4-1282328490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846" y="4666225"/>
            <a:ext cx="1776598" cy="477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4597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Azure Load Balancer</a:t>
            </a:r>
          </a:p>
        </p:txBody>
      </p:sp>
      <p:pic>
        <p:nvPicPr>
          <p:cNvPr id="2050" name="Picture 2" descr="Image result for azure load balancer components docs">
            <a:extLst>
              <a:ext uri="{FF2B5EF4-FFF2-40B4-BE49-F238E27FC236}">
                <a16:creationId xmlns:a16="http://schemas.microsoft.com/office/drawing/2014/main" id="{B4B9A580-5681-4801-A429-82EC33F4A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8068" y="741294"/>
            <a:ext cx="6267864" cy="3900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4909AE9-0042-544C-873A-93AF4BE45B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846" y="4666225"/>
            <a:ext cx="1776598" cy="477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6334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Application Gateway</a:t>
            </a:r>
          </a:p>
        </p:txBody>
      </p:sp>
      <p:pic>
        <p:nvPicPr>
          <p:cNvPr id="1026" name="Picture 2" descr="The components used in an application gateway">
            <a:extLst>
              <a:ext uri="{FF2B5EF4-FFF2-40B4-BE49-F238E27FC236}">
                <a16:creationId xmlns:a16="http://schemas.microsoft.com/office/drawing/2014/main" id="{BBF96D39-079C-4C40-9F79-3B26892441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7130" y="560553"/>
            <a:ext cx="4829739" cy="4417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A61EB4C-E99F-094C-B4B3-E2D4E6D506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846" y="4666225"/>
            <a:ext cx="1776598" cy="477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3888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Forced Tunneling - S2S VPN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71B65D-65CA-1B4C-B525-7E04C9149D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846" y="4666225"/>
            <a:ext cx="1776598" cy="477274"/>
          </a:xfrm>
          <a:prstGeom prst="rect">
            <a:avLst/>
          </a:prstGeom>
        </p:spPr>
      </p:pic>
      <p:pic>
        <p:nvPicPr>
          <p:cNvPr id="2050" name="Picture 2" descr="Diagram shows forced tunneling.">
            <a:extLst>
              <a:ext uri="{FF2B5EF4-FFF2-40B4-BE49-F238E27FC236}">
                <a16:creationId xmlns:a16="http://schemas.microsoft.com/office/drawing/2014/main" id="{CA482381-C2B3-418C-A5D4-B1AA538A43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1906" y="692149"/>
            <a:ext cx="4660188" cy="4324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68151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Forced Tunneling - Firewall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71B65D-65CA-1B4C-B525-7E04C9149D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846" y="4666225"/>
            <a:ext cx="1776598" cy="477274"/>
          </a:xfrm>
          <a:prstGeom prst="rect">
            <a:avLst/>
          </a:prstGeom>
        </p:spPr>
      </p:pic>
      <p:pic>
        <p:nvPicPr>
          <p:cNvPr id="1026" name="Picture 2" descr="Force Tunneling Azure Firewall to pfSense – Part 1">
            <a:extLst>
              <a:ext uri="{FF2B5EF4-FFF2-40B4-BE49-F238E27FC236}">
                <a16:creationId xmlns:a16="http://schemas.microsoft.com/office/drawing/2014/main" id="{DCCB94FF-4148-407B-B1C4-7959CFE372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2652" y="569679"/>
            <a:ext cx="5338696" cy="4278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1BB5D84-4D6E-4AD6-AFB0-12BC180547B3}"/>
              </a:ext>
            </a:extLst>
          </p:cNvPr>
          <p:cNvSpPr txBox="1"/>
          <p:nvPr/>
        </p:nvSpPr>
        <p:spPr>
          <a:xfrm>
            <a:off x="63500" y="4835723"/>
            <a:ext cx="12043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</a:rPr>
              <a:t>timw.info/</a:t>
            </a:r>
            <a:r>
              <a:rPr lang="en-US" sz="1400" dirty="0" err="1">
                <a:solidFill>
                  <a:srgbClr val="0070C0"/>
                </a:solidFill>
              </a:rPr>
              <a:t>lwn</a:t>
            </a:r>
            <a:endParaRPr lang="en-US" sz="14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97332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App Gateway E2E TLS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71B65D-65CA-1B4C-B525-7E04C9149D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846" y="4666225"/>
            <a:ext cx="1776598" cy="477274"/>
          </a:xfrm>
          <a:prstGeom prst="rect">
            <a:avLst/>
          </a:prstGeom>
        </p:spPr>
      </p:pic>
      <p:pic>
        <p:nvPicPr>
          <p:cNvPr id="4098" name="Picture 2" descr="scenario image">
            <a:extLst>
              <a:ext uri="{FF2B5EF4-FFF2-40B4-BE49-F238E27FC236}">
                <a16:creationId xmlns:a16="http://schemas.microsoft.com/office/drawing/2014/main" id="{F46A34C3-BF91-41ED-B49E-597DC650CC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643" y="655224"/>
            <a:ext cx="7732713" cy="4437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15398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Azure Route Server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71B65D-65CA-1B4C-B525-7E04C9149D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846" y="4666225"/>
            <a:ext cx="1776598" cy="477274"/>
          </a:xfrm>
          <a:prstGeom prst="rect">
            <a:avLst/>
          </a:prstGeom>
        </p:spPr>
      </p:pic>
      <p:pic>
        <p:nvPicPr>
          <p:cNvPr id="3074" name="Picture 2" descr="Diagram showing Azure Route Server configured in a virtual network.">
            <a:extLst>
              <a:ext uri="{FF2B5EF4-FFF2-40B4-BE49-F238E27FC236}">
                <a16:creationId xmlns:a16="http://schemas.microsoft.com/office/drawing/2014/main" id="{5DE4E519-F037-4605-86AF-B7AD4F5CCB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8150" y="654050"/>
            <a:ext cx="4747699" cy="436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48077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Traffic Manager</a:t>
            </a:r>
          </a:p>
        </p:txBody>
      </p:sp>
      <p:pic>
        <p:nvPicPr>
          <p:cNvPr id="4098" name="Picture 2" descr="Azure Traffic Manager 'Priority' traffic-routing method">
            <a:extLst>
              <a:ext uri="{FF2B5EF4-FFF2-40B4-BE49-F238E27FC236}">
                <a16:creationId xmlns:a16="http://schemas.microsoft.com/office/drawing/2014/main" id="{10618C83-066E-446E-9CEE-BB04938BA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4235" y="642878"/>
            <a:ext cx="5795530" cy="4458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6C9BBBD-AA6A-A046-9B7A-967B52B897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846" y="4666225"/>
            <a:ext cx="1776598" cy="477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5585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1 of 2 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  <a:p>
            <a:r>
              <a:rPr lang="en-US" dirty="0"/>
              <a:t>Hybrid Networking</a:t>
            </a:r>
          </a:p>
          <a:p>
            <a:r>
              <a:rPr lang="en-US" dirty="0"/>
              <a:t>Core Networking Infrastructure</a:t>
            </a:r>
          </a:p>
          <a:p>
            <a:r>
              <a:rPr lang="en-US" dirty="0"/>
              <a:t>Routing, Start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C728C5-1704-E84F-B5AE-8BCDFF4CD7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38" y="4707653"/>
            <a:ext cx="1946938" cy="421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478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Front Door Service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81B561-D128-4862-AC07-6908C36E34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96" y="578756"/>
            <a:ext cx="7920808" cy="41283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D71B65D-65CA-1B4C-B525-7E04C9149D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846" y="4666225"/>
            <a:ext cx="1776598" cy="477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5369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Traffic Manager vs Front Door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71B65D-65CA-1B4C-B525-7E04C9149D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846" y="4666225"/>
            <a:ext cx="1776598" cy="47727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C97EFF4-9630-2E4B-BCB0-D9914ECDB2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609" y="681124"/>
            <a:ext cx="7952781" cy="4358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7618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Service Endpoints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71B65D-65CA-1B4C-B525-7E04C9149D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846" y="4666225"/>
            <a:ext cx="1776598" cy="47727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FC4A409-A216-5345-8B75-063DF7C856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450" y="652305"/>
            <a:ext cx="72771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387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Private Endpoints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71B65D-65CA-1B4C-B525-7E04C9149D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846" y="4666225"/>
            <a:ext cx="1776598" cy="47727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B67B31C-1D26-9240-BF6C-548258FCAC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532" y="836107"/>
            <a:ext cx="7171590" cy="3895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3028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Private Endpoint DNS Config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71B65D-65CA-1B4C-B525-7E04C9149D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846" y="4666225"/>
            <a:ext cx="1776598" cy="47727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F92D631-186E-8047-BAFF-3CB652E5C6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450" y="698499"/>
            <a:ext cx="82931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8748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Multiple Choice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AA3770-EB44-4AE8-97EC-70188EC1C8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2132" y="759846"/>
            <a:ext cx="6424120" cy="4297183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004932611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Repeated Scenario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573DAA-F6FA-4B5E-82D6-90FA5BE20CDB}"/>
              </a:ext>
            </a:extLst>
          </p:cNvPr>
          <p:cNvSpPr txBox="1"/>
          <p:nvPr/>
        </p:nvSpPr>
        <p:spPr>
          <a:xfrm>
            <a:off x="1168854" y="1202871"/>
            <a:ext cx="680629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You need to move an Azure VM to another hardware host.</a:t>
            </a:r>
          </a:p>
          <a:p>
            <a:endParaRPr lang="en-US" sz="2400" dirty="0"/>
          </a:p>
          <a:p>
            <a:r>
              <a:rPr lang="en-US" sz="2400" dirty="0"/>
              <a:t>Solution: You redeploy the VM.</a:t>
            </a:r>
          </a:p>
          <a:p>
            <a:endParaRPr lang="en-US" sz="2400" dirty="0"/>
          </a:p>
          <a:p>
            <a:r>
              <a:rPr lang="en-US" sz="2400" dirty="0"/>
              <a:t>Does this solution meet the goal?</a:t>
            </a:r>
          </a:p>
          <a:p>
            <a:endParaRPr lang="en-US" sz="2400" dirty="0"/>
          </a:p>
          <a:p>
            <a:pPr marL="257175" indent="-257175">
              <a:buAutoNum type="alphaLcPeriod"/>
            </a:pPr>
            <a:r>
              <a:rPr lang="en-US" sz="2400" dirty="0"/>
              <a:t>Yes</a:t>
            </a:r>
          </a:p>
          <a:p>
            <a:pPr marL="257175" indent="-257175">
              <a:buAutoNum type="alphaLcPeriod"/>
            </a:pPr>
            <a:r>
              <a:rPr lang="en-US" sz="2400" dirty="0"/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2500957797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Select and Place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28D004-432C-40C0-887C-A1DE6448E1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153" y="1049629"/>
            <a:ext cx="7305694" cy="3840956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645227907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Build List and Reorder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995FA9-9F69-4229-AE53-7CD8B7833A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632" y="1028701"/>
            <a:ext cx="5930736" cy="3967151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820319080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Active Screen/Fill in the Blank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258319-C6AA-4A20-B2B6-58F13105B0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6023" y="1030559"/>
            <a:ext cx="6631954" cy="3839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732701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2 of 2 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Routing, Finish</a:t>
            </a:r>
          </a:p>
          <a:p>
            <a:r>
              <a:rPr lang="en-US" dirty="0"/>
              <a:t>Secure and Monitor Networks</a:t>
            </a:r>
          </a:p>
          <a:p>
            <a:r>
              <a:rPr lang="en-US" dirty="0"/>
              <a:t>Private Access to Networks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C4F226-6372-4741-8284-4F8AA1EB0A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38" y="4707653"/>
            <a:ext cx="1946938" cy="421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40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Case Study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1C76BE-3D56-4014-BF60-49E5DDBA26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825" y="1065745"/>
            <a:ext cx="7372350" cy="3824840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893378543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Performance-Based Lab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4081387-89A1-459B-9135-9371751A0523}"/>
              </a:ext>
            </a:extLst>
          </p:cNvPr>
          <p:cNvGrpSpPr/>
          <p:nvPr/>
        </p:nvGrpSpPr>
        <p:grpSpPr>
          <a:xfrm>
            <a:off x="1013962" y="716085"/>
            <a:ext cx="6738900" cy="4268806"/>
            <a:chOff x="1013962" y="716085"/>
            <a:chExt cx="6738900" cy="426880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4AEB5F4-7D42-4847-AAA1-08F572F1B4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13962" y="716085"/>
              <a:ext cx="6738900" cy="4268806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63C9B6A-CEA0-413C-A8BC-FD3A982FE108}"/>
                </a:ext>
              </a:extLst>
            </p:cNvPr>
            <p:cNvSpPr/>
            <p:nvPr/>
          </p:nvSpPr>
          <p:spPr>
            <a:xfrm>
              <a:off x="4450813" y="2387084"/>
              <a:ext cx="24237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 </a:t>
              </a:r>
              <a:endParaRPr lang="en-US" dirty="0"/>
            </a:p>
          </p:txBody>
        </p:sp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A2CB6128-837D-4524-8C8F-4E6F39F1DD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42682" y="894156"/>
              <a:ext cx="1917099" cy="405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7F5B4D4E-2FEF-456E-9FB8-DD6E9C1218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67011" y="4197905"/>
              <a:ext cx="1713634" cy="734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77005414-D9D3-46B0-83DD-D2DACD513E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6903" y="855920"/>
              <a:ext cx="4232825" cy="34316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8165667-E994-4DA5-93D4-DA1E34AD631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45131" y="4282383"/>
              <a:ext cx="4297551" cy="409524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A79997B-60E7-4713-82FF-C54A8D45E7C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259781" y="1021917"/>
              <a:ext cx="470961" cy="3265662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863BDFD-A23F-4F2F-A7D5-B6DEE094EDD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259781" y="4197905"/>
              <a:ext cx="469327" cy="7499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6313842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045DC7-9271-4922-9E1F-59B0865FBD01}"/>
              </a:ext>
            </a:extLst>
          </p:cNvPr>
          <p:cNvSpPr/>
          <p:nvPr/>
        </p:nvSpPr>
        <p:spPr>
          <a:xfrm>
            <a:off x="1241536" y="2034283"/>
            <a:ext cx="6651398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timw.info/online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AD86EE-0738-6E42-A334-30D5954B6B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846" y="4666225"/>
            <a:ext cx="1776598" cy="477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477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5DDC46-6BCF-426A-ADB9-78D6146896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565" y="1144455"/>
            <a:ext cx="7750869" cy="317151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2890D1B-0039-AA4F-A832-8A815DC225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846" y="4666225"/>
            <a:ext cx="1776598" cy="477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81052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A7B783-EA01-4218-89C3-B85806531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8438" y="657872"/>
            <a:ext cx="3942857" cy="426666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922DA50-C8B1-104C-AD69-5FACE447E4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846" y="4666225"/>
            <a:ext cx="1776598" cy="477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52848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5F4526-F934-4ACA-BD68-2B22C2BF8F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5520" y="672932"/>
            <a:ext cx="4632960" cy="430295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E9FBEFC-305B-F34D-B46C-B3DD8E1110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846" y="4666225"/>
            <a:ext cx="1776598" cy="477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99997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D1A932-A4A6-463B-A049-A4DE2A329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158" y="1124969"/>
            <a:ext cx="6401684" cy="289356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545C7B4-9582-0D41-89FE-D657EDAAFF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846" y="4666225"/>
            <a:ext cx="1776598" cy="477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12023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D2C2E7-A646-467B-A8F2-FA0D3528C5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401" y="1067728"/>
            <a:ext cx="6241198" cy="320648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2F3732D-F9A4-8747-9454-639F900161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846" y="4666225"/>
            <a:ext cx="1776598" cy="477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7720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DD48C2-927E-4E87-AEA1-69D5256F48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057" y="1078499"/>
            <a:ext cx="7151886" cy="29865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3818799-4E0B-244B-B49A-AB4936538A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846" y="4666225"/>
            <a:ext cx="1776598" cy="477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28735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6700B5-408B-4549-B451-CDE39828D9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710" y="790593"/>
            <a:ext cx="5930579" cy="381951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1CFC852-65FE-714B-AF39-55D25B9E06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846" y="4666225"/>
            <a:ext cx="1776598" cy="477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8738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64166-601F-40DD-95B0-100D121D0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Materials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5A9B6E6-8F1A-46EE-BADE-BDA6F527DC54}"/>
              </a:ext>
            </a:extLst>
          </p:cNvPr>
          <p:cNvGrpSpPr/>
          <p:nvPr/>
        </p:nvGrpSpPr>
        <p:grpSpPr>
          <a:xfrm>
            <a:off x="231112" y="2110085"/>
            <a:ext cx="8681776" cy="844130"/>
            <a:chOff x="231112" y="2110085"/>
            <a:chExt cx="8681776" cy="844130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AB392B90-99DF-41C4-BDC8-096258403013}"/>
                </a:ext>
              </a:extLst>
            </p:cNvPr>
            <p:cNvSpPr/>
            <p:nvPr/>
          </p:nvSpPr>
          <p:spPr>
            <a:xfrm>
              <a:off x="231112" y="2110085"/>
              <a:ext cx="8681776" cy="84413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9BA08CC-D79A-4C96-9AB6-605F8F28BE2C}"/>
                </a:ext>
              </a:extLst>
            </p:cNvPr>
            <p:cNvSpPr/>
            <p:nvPr/>
          </p:nvSpPr>
          <p:spPr>
            <a:xfrm>
              <a:off x="2568093" y="2110085"/>
              <a:ext cx="4007828" cy="76944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44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timw.info/az700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3A24B991-AC2C-D44C-A30B-F0DD715A4A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38" y="4707653"/>
            <a:ext cx="1946938" cy="421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1829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64166-601F-40DD-95B0-100D121D0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Tim’s “Frankenstein Project”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5A9B6E6-8F1A-46EE-BADE-BDA6F527DC54}"/>
              </a:ext>
            </a:extLst>
          </p:cNvPr>
          <p:cNvGrpSpPr/>
          <p:nvPr/>
        </p:nvGrpSpPr>
        <p:grpSpPr>
          <a:xfrm>
            <a:off x="231112" y="2110085"/>
            <a:ext cx="8681776" cy="844130"/>
            <a:chOff x="231112" y="2110085"/>
            <a:chExt cx="8681776" cy="844130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AB392B90-99DF-41C4-BDC8-096258403013}"/>
                </a:ext>
              </a:extLst>
            </p:cNvPr>
            <p:cNvSpPr/>
            <p:nvPr/>
          </p:nvSpPr>
          <p:spPr>
            <a:xfrm>
              <a:off x="231112" y="2110085"/>
              <a:ext cx="8681776" cy="84413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9BA08CC-D79A-4C96-9AB6-605F8F28BE2C}"/>
                </a:ext>
              </a:extLst>
            </p:cNvPr>
            <p:cNvSpPr/>
            <p:nvPr/>
          </p:nvSpPr>
          <p:spPr>
            <a:xfrm>
              <a:off x="1780219" y="2110085"/>
              <a:ext cx="5583580" cy="76944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4400" b="1" cap="none" spc="0" dirty="0" err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timw.info</a:t>
              </a:r>
              <a:r>
                <a:rPr lang="en-US" sz="44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/</a:t>
              </a:r>
              <a:r>
                <a:rPr lang="en-US" sz="4400" b="1" cap="none" spc="0" dirty="0" err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frankenstein</a:t>
              </a:r>
              <a:endParaRPr lang="en-US" sz="4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3A24B991-AC2C-D44C-A30B-F0DD715A4A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38" y="4707653"/>
            <a:ext cx="1946938" cy="421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6120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Different Kind of Training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is an Associate (not Fundamentals) certification, so we will move quickly and assume intermediate-level Azure skills</a:t>
            </a:r>
          </a:p>
          <a:p>
            <a:pPr lvl="1"/>
            <a:r>
              <a:rPr lang="en-US" dirty="0"/>
              <a:t>CompTIA Network+ covers the fundamentals</a:t>
            </a:r>
          </a:p>
          <a:p>
            <a:r>
              <a:rPr lang="en-US" dirty="0"/>
              <a:t>2 hours  /  15 minute break / 1 hour 45 min</a:t>
            </a:r>
          </a:p>
          <a:p>
            <a:r>
              <a:rPr lang="en-US" dirty="0"/>
              <a:t>Plan on reviewing the playback recording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845E78-A31F-234F-8C6B-BB4558089F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38" y="4707653"/>
            <a:ext cx="1946938" cy="421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802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Network Engineer Associate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10B2E0-15FC-5A48-8F13-04C23F536D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38" y="4707653"/>
            <a:ext cx="1946938" cy="4214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7847E4A-B641-47D0-8F28-592CFC0B66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806" y="959040"/>
            <a:ext cx="7618387" cy="3428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7674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61120-E34F-4545-B208-F7C8AD694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C30ADE8-5344-4383-B36B-B9458A149C4F}"/>
              </a:ext>
            </a:extLst>
          </p:cNvPr>
          <p:cNvSpPr/>
          <p:nvPr/>
        </p:nvSpPr>
        <p:spPr>
          <a:xfrm>
            <a:off x="-1" y="196815"/>
            <a:ext cx="905021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Tim's Certification Study Model</a:t>
            </a:r>
            <a:endParaRPr lang="en-US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6F3BBB-9D24-CB47-B818-884549F3F9B6}"/>
              </a:ext>
            </a:extLst>
          </p:cNvPr>
          <p:cNvSpPr txBox="1"/>
          <p:nvPr/>
        </p:nvSpPr>
        <p:spPr>
          <a:xfrm>
            <a:off x="1984693" y="3996956"/>
            <a:ext cx="22565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/>
              <a:t>Content</a:t>
            </a:r>
            <a:br>
              <a:rPr lang="en-US" sz="1600" dirty="0"/>
            </a:br>
            <a:r>
              <a:rPr lang="en-US" sz="1600" dirty="0"/>
              <a:t>knowledge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D091DA-7DFF-574F-8E26-4C6925BE05D4}"/>
              </a:ext>
            </a:extLst>
          </p:cNvPr>
          <p:cNvSpPr txBox="1"/>
          <p:nvPr/>
        </p:nvSpPr>
        <p:spPr>
          <a:xfrm>
            <a:off x="3554290" y="4504912"/>
            <a:ext cx="18792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/>
              <a:t>Practical</a:t>
            </a:r>
            <a:br>
              <a:rPr lang="en-US" sz="1600" dirty="0"/>
            </a:br>
            <a:r>
              <a:rPr lang="en-US" sz="1600" dirty="0"/>
              <a:t>application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166F87-8DC2-C744-81A9-472E4E2FCD5E}"/>
              </a:ext>
            </a:extLst>
          </p:cNvPr>
          <p:cNvSpPr txBox="1"/>
          <p:nvPr/>
        </p:nvSpPr>
        <p:spPr>
          <a:xfrm>
            <a:off x="5057050" y="3971431"/>
            <a:ext cx="18792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/>
              <a:t>Test-taking</a:t>
            </a:r>
            <a:br>
              <a:rPr lang="en-US" sz="1600" dirty="0"/>
            </a:br>
            <a:r>
              <a:rPr lang="en-US" sz="1600" dirty="0"/>
              <a:t>skills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24837C9-4C77-EC4D-A6BF-B654A9714B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2800541" y="879681"/>
            <a:ext cx="3449130" cy="3737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48522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theme/theme1.xml><?xml version="1.0" encoding="utf-8"?>
<a:theme xmlns:a="http://schemas.openxmlformats.org/drawingml/2006/main" name="Standard_LiveLessons_2017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tandard_LiveLessons_2016.potm" id="{8C1633E9-E98A-446F-92F4-E3D84D4249FA}" vid="{A44C486B-6B48-42BE-B4AA-FE194AC1400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Standard_LiveLessons_2017.potm</Template>
  <TotalTime>6917</TotalTime>
  <Words>356</Words>
  <Application>Microsoft Office PowerPoint</Application>
  <PresentationFormat>On-screen Show (16:9)</PresentationFormat>
  <Paragraphs>93</Paragraphs>
  <Slides>49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6" baseType="lpstr">
      <vt:lpstr>Arial</vt:lpstr>
      <vt:lpstr>Calibri</vt:lpstr>
      <vt:lpstr>Gotham Medium</vt:lpstr>
      <vt:lpstr>Segoe Pro Display Semibold</vt:lpstr>
      <vt:lpstr>Tahoma</vt:lpstr>
      <vt:lpstr>Times New Roman</vt:lpstr>
      <vt:lpstr>Standard_LiveLessons_2017</vt:lpstr>
      <vt:lpstr>PowerPoint Presentation</vt:lpstr>
      <vt:lpstr>Tim Warner</vt:lpstr>
      <vt:lpstr>Day 1 of 2 Agenda</vt:lpstr>
      <vt:lpstr>Day 2 of 2 Agenda</vt:lpstr>
      <vt:lpstr>Course Materials</vt:lpstr>
      <vt:lpstr>Tim’s “Frankenstein Project”</vt:lpstr>
      <vt:lpstr>A Different Kind of Training</vt:lpstr>
      <vt:lpstr>Azure Network Engineer Associate</vt:lpstr>
      <vt:lpstr> </vt:lpstr>
      <vt:lpstr>Thank you!</vt:lpstr>
      <vt:lpstr>VM Networking</vt:lpstr>
      <vt:lpstr>Site-to-Site VPN</vt:lpstr>
      <vt:lpstr>Active/Active VPN Topologies</vt:lpstr>
      <vt:lpstr>ExpressRoute Peering Types</vt:lpstr>
      <vt:lpstr>ExpressRoute Service Models</vt:lpstr>
      <vt:lpstr>Azure Name Resolution</vt:lpstr>
      <vt:lpstr>Azure DNS Private Zones</vt:lpstr>
      <vt:lpstr>Virtual WAN</vt:lpstr>
      <vt:lpstr>Secured Virtual Hub</vt:lpstr>
      <vt:lpstr>Load Balancing</vt:lpstr>
      <vt:lpstr>VNet Peering</vt:lpstr>
      <vt:lpstr>Network Virtual Appliance</vt:lpstr>
      <vt:lpstr>Azure Load Balancer</vt:lpstr>
      <vt:lpstr>Application Gateway</vt:lpstr>
      <vt:lpstr>Forced Tunneling - S2S VPN</vt:lpstr>
      <vt:lpstr>Forced Tunneling - Firewall</vt:lpstr>
      <vt:lpstr>App Gateway E2E TLS</vt:lpstr>
      <vt:lpstr>Azure Route Server</vt:lpstr>
      <vt:lpstr>Traffic Manager</vt:lpstr>
      <vt:lpstr>Front Door Service</vt:lpstr>
      <vt:lpstr>Traffic Manager vs Front Door</vt:lpstr>
      <vt:lpstr>Service Endpoints</vt:lpstr>
      <vt:lpstr>Private Endpoints</vt:lpstr>
      <vt:lpstr>Private Endpoint DNS Config</vt:lpstr>
      <vt:lpstr> Multiple Choice</vt:lpstr>
      <vt:lpstr>Repeated Scenario</vt:lpstr>
      <vt:lpstr> Select and Place</vt:lpstr>
      <vt:lpstr> Build List and Reorder</vt:lpstr>
      <vt:lpstr> Active Screen/Fill in the Blank</vt:lpstr>
      <vt:lpstr> Case Study</vt:lpstr>
      <vt:lpstr> Performance-Based Lab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</vt:vector>
  </TitlesOfParts>
  <Company>Pearson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Julie Phifer</dc:creator>
  <cp:lastModifiedBy>Tim Warner</cp:lastModifiedBy>
  <cp:revision>149</cp:revision>
  <dcterms:created xsi:type="dcterms:W3CDTF">2015-09-28T19:52:00Z</dcterms:created>
  <dcterms:modified xsi:type="dcterms:W3CDTF">2021-07-26T12:35:36Z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31dd64d-da6b-43d5-9ac5-8dec692131c3_Enabled">
    <vt:lpwstr>true</vt:lpwstr>
  </property>
  <property fmtid="{D5CDD505-2E9C-101B-9397-08002B2CF9AE}" pid="3" name="MSIP_Label_d31dd64d-da6b-43d5-9ac5-8dec692131c3_SetDate">
    <vt:lpwstr>2020-07-14T13:09:38Z</vt:lpwstr>
  </property>
  <property fmtid="{D5CDD505-2E9C-101B-9397-08002B2CF9AE}" pid="4" name="MSIP_Label_d31dd64d-da6b-43d5-9ac5-8dec692131c3_Method">
    <vt:lpwstr>Standard</vt:lpwstr>
  </property>
  <property fmtid="{D5CDD505-2E9C-101B-9397-08002B2CF9AE}" pid="5" name="MSIP_Label_d31dd64d-da6b-43d5-9ac5-8dec692131c3_Name">
    <vt:lpwstr>General</vt:lpwstr>
  </property>
  <property fmtid="{D5CDD505-2E9C-101B-9397-08002B2CF9AE}" pid="6" name="MSIP_Label_d31dd64d-da6b-43d5-9ac5-8dec692131c3_SiteId">
    <vt:lpwstr>db1766ec-5540-4cde-ad8d-b2b59fb2ed8e</vt:lpwstr>
  </property>
  <property fmtid="{D5CDD505-2E9C-101B-9397-08002B2CF9AE}" pid="7" name="MSIP_Label_d31dd64d-da6b-43d5-9ac5-8dec692131c3_ActionId">
    <vt:lpwstr>0c3d6996-a2c5-4e81-89dc-dfc73a188d73</vt:lpwstr>
  </property>
  <property fmtid="{D5CDD505-2E9C-101B-9397-08002B2CF9AE}" pid="8" name="MSIP_Label_d31dd64d-da6b-43d5-9ac5-8dec692131c3_ContentBits">
    <vt:lpwstr>0</vt:lpwstr>
  </property>
</Properties>
</file>